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Helvetica Neue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9" roundtripDataSignature="AMtx7mh4TFwcbDhutB7Ry3YoaCfspvVC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35" Type="http://schemas.openxmlformats.org/officeDocument/2006/relationships/font" Target="fonts/HelveticaNeueLight-regular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9.xml"/><Relationship Id="rId37" Type="http://schemas.openxmlformats.org/officeDocument/2006/relationships/font" Target="fonts/HelveticaNeueLight-italic.fntdata"/><Relationship Id="rId14" Type="http://schemas.openxmlformats.org/officeDocument/2006/relationships/slide" Target="slides/slide8.xml"/><Relationship Id="rId36" Type="http://schemas.openxmlformats.org/officeDocument/2006/relationships/font" Target="fonts/HelveticaNeueLight-bold.fntdata"/><Relationship Id="rId17" Type="http://schemas.openxmlformats.org/officeDocument/2006/relationships/font" Target="fonts/RobotoSlab-regular.fntdata"/><Relationship Id="rId39" Type="http://customschemas.google.com/relationships/presentationmetadata" Target="metadata"/><Relationship Id="rId16" Type="http://schemas.openxmlformats.org/officeDocument/2006/relationships/slide" Target="slides/slide10.xml"/><Relationship Id="rId38" Type="http://schemas.openxmlformats.org/officeDocument/2006/relationships/font" Target="fonts/HelveticaNeueLight-boldItalic.fntdata"/><Relationship Id="rId19" Type="http://schemas.openxmlformats.org/officeDocument/2006/relationships/font" Target="fonts/Roboto-regular.fntdata"/><Relationship Id="rId18" Type="http://schemas.openxmlformats.org/officeDocument/2006/relationships/font" Target="fonts/RobotoSlab-bold.fntdata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gif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0a6fe28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a0a6fe28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ea2e98f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7aea2e98f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2a567f58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a2a567f58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d4bc91c73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d4bc91c73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d4bc91c73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d4bc91c73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4bc91c73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d4bc91c73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Relationship Id="rId4" Type="http://schemas.openxmlformats.org/officeDocument/2006/relationships/image" Target="../media/image10.jpg"/><Relationship Id="rId5" Type="http://schemas.openxmlformats.org/officeDocument/2006/relationships/image" Target="../media/image1.jpg"/><Relationship Id="rId6" Type="http://schemas.openxmlformats.org/officeDocument/2006/relationships/image" Target="../media/image7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1.gif"/><Relationship Id="rId5" Type="http://schemas.openxmlformats.org/officeDocument/2006/relationships/image" Target="../media/image2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3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hyperlink" Target="https://scikit-learn.org/stable/modules/generated/sklearn.decomposition.PCA.html#sklearn.decomposition.PCA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hyperlink" Target="https://www.youtube.com/watch?v=g-Hb26agBF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27652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Dimensionality reduction.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PCA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CURSE OF DIMENSIONALITY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a0aef77d17_0_0"/>
          <p:cNvSpPr txBox="1"/>
          <p:nvPr/>
        </p:nvSpPr>
        <p:spPr>
          <a:xfrm>
            <a:off x="707225" y="1369225"/>
            <a:ext cx="76494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more features, the lesser density of observations in each region of features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8" name="Google Shape;228;ga0aef77d1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3500" y="1875225"/>
            <a:ext cx="7118435" cy="272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MAIN IDEA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a0a6fe287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ga0a6fe287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Switch to another set of features which capture the variability of the data.</a:t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new dataset will have exactly the same amount of features (called principal components) than the original dataset.</a:t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Only a few principal components are retained.</a:t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Font typeface="Roboto"/>
              <a:buChar char="●"/>
            </a:pPr>
            <a:r>
              <a:rPr b="1" lang="en" sz="17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explanatory variable is not taken into account during the process!</a:t>
            </a:r>
            <a:endParaRPr b="1" sz="1700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principal components are </a:t>
            </a:r>
            <a:r>
              <a:rPr b="1" lang="en" sz="1700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linear combinations of the original features</a:t>
            </a:r>
            <a:endParaRPr b="1" sz="1700">
              <a:solidFill>
                <a:srgbClr val="6AA84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6" name="Google Shape;236;ga0a6fe2872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4300" y="4383775"/>
            <a:ext cx="1023750" cy="2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a0a6fe2872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5050" y="4393975"/>
            <a:ext cx="5105100" cy="2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0a6fe2872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MAIN IDEA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a0a6fe2872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4" name="Google Shape;244;ga0a6fe2872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00" y="1912130"/>
            <a:ext cx="7757998" cy="1791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aea2e98fe_0_1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GRAPHICAL IDEA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7aea2e98fe_0_1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7aea2e98fe_0_10"/>
          <p:cNvSpPr txBox="1"/>
          <p:nvPr/>
        </p:nvSpPr>
        <p:spPr>
          <a:xfrm>
            <a:off x="707225" y="988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Rotations of the original features</a:t>
            </a:r>
            <a:b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		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		 	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2" name="Google Shape;252;g7aea2e98fe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1600" y="1732550"/>
            <a:ext cx="6392375" cy="294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2a567f58c_1_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DETERMINING THE COEFFICIENTS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a2a567f58c_1_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9" name="Google Shape;259;ga2a567f58c_1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575" y="1459100"/>
            <a:ext cx="5307682" cy="321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a2a567f58c_1_5"/>
          <p:cNvSpPr txBox="1"/>
          <p:nvPr/>
        </p:nvSpPr>
        <p:spPr>
          <a:xfrm>
            <a:off x="6354625" y="1480250"/>
            <a:ext cx="2282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</a:t>
            </a:r>
            <a:r>
              <a:rPr lang="en"/>
              <a:t>eigenvalues</a:t>
            </a:r>
            <a:r>
              <a:rPr lang="en"/>
              <a:t> gives us the variance of each principal component.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components of each eigenvector gives us the coefficients of each linear combination.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4bc91c737_0_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HOW MANY PRINCIPAL COMPONENTS WE KEEP?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gd4bc91c737_0_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gd4bc91c737_0_7"/>
          <p:cNvSpPr txBox="1"/>
          <p:nvPr/>
        </p:nvSpPr>
        <p:spPr>
          <a:xfrm>
            <a:off x="707225" y="1369225"/>
            <a:ext cx="364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have two </a:t>
            </a:r>
            <a:r>
              <a:rPr lang="en" sz="15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possible</a:t>
            </a:r>
            <a:r>
              <a:rPr lang="en" sz="15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strategies:</a:t>
            </a:r>
            <a:endParaRPr sz="15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○"/>
            </a:pPr>
            <a:r>
              <a:rPr lang="en" sz="15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Scree plot ( plot the variance explained by each pca and find an elbow )</a:t>
            </a:r>
            <a:endParaRPr sz="15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○"/>
            </a:pPr>
            <a:r>
              <a:rPr lang="en" sz="15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the number of pca’s which explain a </a:t>
            </a:r>
            <a:r>
              <a:rPr lang="en" sz="15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minimum</a:t>
            </a:r>
            <a:r>
              <a:rPr lang="en" sz="15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amount of the total variance. (typically 80% of the variance)</a:t>
            </a:r>
            <a:endParaRPr sz="15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gd4bc91c737_0_7"/>
          <p:cNvSpPr txBox="1"/>
          <p:nvPr/>
        </p:nvSpPr>
        <p:spPr>
          <a:xfrm>
            <a:off x="1092925" y="3385475"/>
            <a:ext cx="3277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Keep in mind that if you select a subset of principal components you will not be able to explain all the data!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“The Price of Death</a:t>
            </a:r>
            <a:r>
              <a:rPr i="1" lang="en"/>
              <a:t>”</a:t>
            </a:r>
            <a:endParaRPr i="1"/>
          </a:p>
        </p:txBody>
      </p:sp>
      <p:pic>
        <p:nvPicPr>
          <p:cNvPr id="269" name="Google Shape;269;gd4bc91c737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0800" y="1862850"/>
            <a:ext cx="4038600" cy="205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d4bc91c737_0_1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CAVEAT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gd4bc91c737_0_1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gd4bc91c737_0_1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is no warranty that you will find an elbow!</a:t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Not </a:t>
            </a: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always</a:t>
            </a: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you will be able to explain the </a:t>
            </a: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dependent</a:t>
            </a: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feature with some few principal components. (The dependent feature is not taken into account during the process).</a:t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may need to transform the features first in order to standarize them (depends on the library).</a:t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PCA in sklearn</a:t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4bc91c737_0_2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ADDITIONAL READING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gd4bc91c737_0_2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gd4bc91c737_0_2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						</a:t>
            </a:r>
            <a:endParaRPr sz="11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lang="en" sz="1300">
                <a:solidFill>
                  <a:schemeClr val="dk1"/>
                </a:solidFill>
              </a:rPr>
              <a:t>Principal Component Analysis (PCA)”, by Luis Serrano (26:33) 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https://www.youtube.com/watch?v=g-Hb26agBFg</a:t>
            </a:r>
            <a:r>
              <a:rPr lang="en" sz="1100">
                <a:solidFill>
                  <a:schemeClr val="dk1"/>
                </a:solidFill>
              </a:rPr>
              <a:t>						</a:t>
            </a:r>
            <a:endParaRPr sz="11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lang="en" sz="1300">
                <a:solidFill>
                  <a:schemeClr val="dk1"/>
                </a:solidFill>
              </a:rPr>
              <a:t>“Dimensionality Reduction”, </a:t>
            </a:r>
            <a:r>
              <a:rPr i="1" lang="en" sz="1300">
                <a:solidFill>
                  <a:schemeClr val="dk1"/>
                </a:solidFill>
              </a:rPr>
              <a:t>Hands On Machine Learning with Scikit-Learn, Keras &amp; Tensorflow </a:t>
            </a:r>
            <a:r>
              <a:rPr lang="en" sz="1300">
                <a:solidFill>
                  <a:schemeClr val="dk1"/>
                </a:solidFill>
              </a:rPr>
              <a:t>(213-225) 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